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816" y="54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C </a:t>
            </a:r>
            <a:r>
              <a:rPr lang="ka-GE" smtClean="0"/>
              <a:t>ჰეპატიტის მართვა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338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35726-6969-49D4-88AF-A5ABADCEAD07}" type="datetime1">
              <a:rPr lang="en-US" smtClean="0"/>
              <a:t>21-Mar-18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338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8332A-524C-4606-88AD-AD72C5F5B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96122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C </a:t>
            </a:r>
            <a:r>
              <a:rPr lang="ka-GE" smtClean="0"/>
              <a:t>ჰეპატიტის მართვა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338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3D1B3-92AE-448C-8AE5-988D8E99F9E7}" type="datetime1">
              <a:rPr lang="en-US" smtClean="0"/>
              <a:t>21-Mar-18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7863" y="4767263"/>
            <a:ext cx="5429250" cy="3900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338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A654D-40B6-47E3-B2A5-E99CCF52D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92317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957D-F9CF-4835-A63B-C4B9C79196CD}" type="datetime1">
              <a:rPr lang="en-US" smtClean="0"/>
              <a:t>21-Mar-18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9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9FE3B-C7AE-4542-95F0-C53DFAD04124}" type="datetime1">
              <a:rPr lang="en-US" smtClean="0"/>
              <a:t>21-Mar-18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1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2505-A4B4-407F-B9BD-7263D657A84D}" type="datetime1">
              <a:rPr lang="en-US" smtClean="0"/>
              <a:t>21-Mar-18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5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367C-E4E5-4A5D-A465-F5FD6C606AF6}" type="datetime1">
              <a:rPr lang="en-US" smtClean="0"/>
              <a:t>21-Mar-18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2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00CC8-E6D6-4E24-A522-DD6C28AED94A}" type="datetime1">
              <a:rPr lang="en-US" smtClean="0"/>
              <a:t>21-Mar-18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13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359D-3F1B-4019-8BB0-9BE543D25733}" type="datetime1">
              <a:rPr lang="en-US" smtClean="0"/>
              <a:t>21-Mar-18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2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12AF-4E28-435D-A577-FC282F8C48D2}" type="datetime1">
              <a:rPr lang="en-US" smtClean="0"/>
              <a:t>21-Mar-18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18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60CD-6908-486A-BA5A-32BBBA512AFD}" type="datetime1">
              <a:rPr lang="en-US" smtClean="0"/>
              <a:t>21-Mar-18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4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CBC4-D6AF-49D4-B137-5DA069AA97F8}" type="datetime1">
              <a:rPr lang="en-US" smtClean="0"/>
              <a:t>21-Mar-18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76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09AC-CC4D-409F-B649-D584B6BBD841}" type="datetime1">
              <a:rPr lang="en-US" smtClean="0"/>
              <a:t>21-Mar-18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4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4B7F4-89E4-4176-B7B4-EF0ABAB99C3D}" type="datetime1">
              <a:rPr lang="en-US" smtClean="0"/>
              <a:t>21-Mar-18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51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50A6B-D466-4BAB-A3A7-DA39FAFB2550}" type="datetime1">
              <a:rPr lang="en-US" smtClean="0"/>
              <a:t>21-Mar-18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29DAA-FAD3-42EA-94A3-D2A8D47EB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3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58852" y="240994"/>
            <a:ext cx="2127565" cy="79670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MOH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60217" y="1302174"/>
            <a:ext cx="2127565" cy="79670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NCDC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111086" y="1347439"/>
            <a:ext cx="2133594" cy="79670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SSA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43213" y="2254327"/>
            <a:ext cx="1937437" cy="493393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PHC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43213" y="2869949"/>
            <a:ext cx="1928383" cy="528116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HOSPITALS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43213" y="4332089"/>
            <a:ext cx="1937437" cy="529622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PHD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543213" y="5751974"/>
            <a:ext cx="1937436" cy="57639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Lugar 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543213" y="3565558"/>
            <a:ext cx="1937437" cy="599036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HR-centers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552260" y="5027697"/>
            <a:ext cx="1928389" cy="558291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NCDC </a:t>
            </a:r>
            <a:r>
              <a:rPr lang="en-US" dirty="0" err="1" smtClean="0"/>
              <a:t>reg.labs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6218238" y="2889544"/>
            <a:ext cx="1937436" cy="57639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providers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480649" y="985318"/>
            <a:ext cx="878204" cy="316856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23026" y="985318"/>
            <a:ext cx="795212" cy="362121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767053" y="240994"/>
            <a:ext cx="2893298" cy="92333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პროგრამის შემუშავება/ცვლილება/დამტკიცება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ბიუჯეტის გათვლა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პროექტის კოორდინაცია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ყოველთვიური ანგარიშგება გილიადთან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C </a:t>
            </a:r>
            <a:r>
              <a:rPr lang="ka-GE" sz="900" dirty="0" smtClean="0"/>
              <a:t>ელიმინაციის ეროვნული საბჭო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პიარ-აქტივობა</a:t>
            </a:r>
            <a:endParaRPr lang="en-US" sz="900" dirty="0"/>
          </a:p>
        </p:txBody>
      </p:sp>
      <p:sp>
        <p:nvSpPr>
          <p:cNvPr id="30" name="TextBox 29"/>
          <p:cNvSpPr txBox="1"/>
          <p:nvPr/>
        </p:nvSpPr>
        <p:spPr>
          <a:xfrm>
            <a:off x="2726605" y="1256910"/>
            <a:ext cx="3237325" cy="92333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სკრინინგული კვლევის კომპონენტის განხორციელება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სკრინინგის ტესტების შესყიდვა/დარიგება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სისხლის ნიმუშების ტრანსპორტირება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სკრინინგით დადებით პაციენტთა მიდევნება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მოსახლეობის ცნობიერების ამაღლება</a:t>
            </a:r>
            <a:endParaRPr lang="en-US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სკრინინგის მოდულის კოორდინაცია</a:t>
            </a:r>
            <a:endParaRPr lang="en-US" sz="9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26944" y="2080773"/>
            <a:ext cx="5975" cy="236757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726604" y="2408060"/>
            <a:ext cx="3237325" cy="2308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სკრინინგული კვლევის ჩატარება/ანგარიშგება</a:t>
            </a:r>
            <a:endParaRPr lang="en-US" sz="900" dirty="0">
              <a:latin typeface="Sylfaen" panose="010A0502050306030303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726604" y="2879005"/>
            <a:ext cx="3237325" cy="5078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სკრინინგული კვლევის ჩატარება/ანგარიშგება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კოფირმაციული კვლევისთვის </a:t>
            </a:r>
            <a:r>
              <a:rPr lang="en-US" sz="900" dirty="0" smtClean="0"/>
              <a:t>(Core ag) </a:t>
            </a:r>
            <a:r>
              <a:rPr lang="ka-GE" sz="900" dirty="0" smtClean="0"/>
              <a:t>სისხლის ნიმუშის აღება</a:t>
            </a:r>
            <a:endParaRPr lang="en-US" sz="900" dirty="0"/>
          </a:p>
        </p:txBody>
      </p:sp>
      <p:sp>
        <p:nvSpPr>
          <p:cNvPr id="56" name="TextBox 55"/>
          <p:cNvSpPr txBox="1"/>
          <p:nvPr/>
        </p:nvSpPr>
        <p:spPr>
          <a:xfrm>
            <a:off x="2726604" y="3538403"/>
            <a:ext cx="3237325" cy="65186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სკრინინგული კვლევის ჩატარება/ანგარიშგება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კონფირმაციული კვლევის ჩატარება (</a:t>
            </a:r>
            <a:r>
              <a:rPr lang="en-US" sz="900" dirty="0" err="1" smtClean="0"/>
              <a:t>Genexpert</a:t>
            </a:r>
            <a:r>
              <a:rPr lang="en-US" sz="900" dirty="0" smtClean="0"/>
              <a:t>)</a:t>
            </a:r>
            <a:endParaRPr lang="ka-GE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კოფირმაციული კვლევისთვის </a:t>
            </a:r>
            <a:r>
              <a:rPr lang="en-US" sz="900" dirty="0" smtClean="0"/>
              <a:t>(Core ag) </a:t>
            </a:r>
            <a:r>
              <a:rPr lang="ka-GE" sz="900" dirty="0" smtClean="0"/>
              <a:t>სისხლის ნიმუშის აღება</a:t>
            </a:r>
            <a:endParaRPr lang="en-US" sz="900" dirty="0"/>
          </a:p>
        </p:txBody>
      </p:sp>
      <p:sp>
        <p:nvSpPr>
          <p:cNvPr id="58" name="TextBox 57"/>
          <p:cNvSpPr txBox="1"/>
          <p:nvPr/>
        </p:nvSpPr>
        <p:spPr>
          <a:xfrm>
            <a:off x="2726604" y="4277771"/>
            <a:ext cx="3237325" cy="6463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სკრინინგული კვლევის ჩატარება/ანგარიშგება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კოფირმაციული კვლევისთვის </a:t>
            </a:r>
            <a:r>
              <a:rPr lang="en-US" sz="900" dirty="0" smtClean="0"/>
              <a:t>(Core ag) </a:t>
            </a:r>
            <a:r>
              <a:rPr lang="ka-GE" sz="900" dirty="0" smtClean="0"/>
              <a:t>სისხლის ნიმუშის აღება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სკრინინგით დადებით პაციენტთა მიდევნება</a:t>
            </a:r>
            <a:endParaRPr lang="en-US" sz="900" dirty="0"/>
          </a:p>
        </p:txBody>
      </p:sp>
      <p:sp>
        <p:nvSpPr>
          <p:cNvPr id="59" name="TextBox 58"/>
          <p:cNvSpPr txBox="1"/>
          <p:nvPr/>
        </p:nvSpPr>
        <p:spPr>
          <a:xfrm>
            <a:off x="2726604" y="5048809"/>
            <a:ext cx="3237326" cy="5078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სკრინინგული კვლევის ჩატარება/ანგარიშგება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/>
              <a:t>კოფირმაციული კვლევისთვის </a:t>
            </a:r>
            <a:r>
              <a:rPr lang="en-US" sz="900" dirty="0" smtClean="0"/>
              <a:t>(Core ag) </a:t>
            </a:r>
            <a:r>
              <a:rPr lang="ka-GE" sz="900" dirty="0" smtClean="0"/>
              <a:t>სისხლის ნიმუშის აღება</a:t>
            </a:r>
            <a:endParaRPr lang="en-US" sz="900" dirty="0"/>
          </a:p>
        </p:txBody>
      </p:sp>
      <p:sp>
        <p:nvSpPr>
          <p:cNvPr id="60" name="TextBox 59"/>
          <p:cNvSpPr txBox="1"/>
          <p:nvPr/>
        </p:nvSpPr>
        <p:spPr>
          <a:xfrm>
            <a:off x="2726604" y="5857596"/>
            <a:ext cx="3237324" cy="3693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Core ag </a:t>
            </a:r>
            <a:r>
              <a:rPr lang="ka-GE" sz="900" dirty="0" smtClean="0"/>
              <a:t>კონფირმაციული კვლევის ჩატარება/ანგარიშგება</a:t>
            </a:r>
            <a:endParaRPr lang="en-US" sz="900" dirty="0"/>
          </a:p>
        </p:txBody>
      </p:sp>
      <p:cxnSp>
        <p:nvCxnSpPr>
          <p:cNvPr id="62" name="Straight Arrow Connector 61"/>
          <p:cNvCxnSpPr/>
          <p:nvPr/>
        </p:nvCxnSpPr>
        <p:spPr>
          <a:xfrm flipH="1" flipV="1">
            <a:off x="1013988" y="2100402"/>
            <a:ext cx="1" cy="14487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013988" y="2717548"/>
            <a:ext cx="0" cy="18861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1195058" y="2080773"/>
            <a:ext cx="9053" cy="16450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1204111" y="2708495"/>
            <a:ext cx="0" cy="18861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1195058" y="3398065"/>
            <a:ext cx="0" cy="16749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19308" y="1157329"/>
            <a:ext cx="3373954" cy="133882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დიაგნოსტიკის/მკურნალობის/ლოჯისტიკის კომპონენტების განხორციელება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პროვაიდერების შესრულებული სამუშაოს ანაზღაურება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მედიკამენტის (რიბავირინი) შესყიდვა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მედიკამენტის (ჰარვონი) ლოჯისტიკა (დასაწყობება, დაბარკოდება, დარიგება, ანგარიშგება)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პაციენტთა რეგისტრაცია/კომისიური განხილვა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ელექტრონული ბაზა </a:t>
            </a:r>
            <a:r>
              <a:rPr lang="en-US" sz="900" dirty="0" err="1" smtClean="0">
                <a:latin typeface="Sylfaen" panose="010A0502050306030303" pitchFamily="18" charset="0"/>
              </a:rPr>
              <a:t>ElimC</a:t>
            </a:r>
            <a:r>
              <a:rPr lang="en-US" sz="900" dirty="0" smtClean="0">
                <a:latin typeface="Sylfaen" panose="010A0502050306030303" pitchFamily="18" charset="0"/>
              </a:rPr>
              <a:t>-</a:t>
            </a:r>
            <a:r>
              <a:rPr lang="ka-GE" sz="900" dirty="0" smtClean="0">
                <a:latin typeface="Sylfaen" panose="010A0502050306030303" pitchFamily="18" charset="0"/>
              </a:rPr>
              <a:t>კოორდინაცია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Sylfaen" panose="010A0502050306030303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519308" y="2690382"/>
            <a:ext cx="3373954" cy="106182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პაციენტის რეგისტრაცია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დიაგნოსტიკა მკურნალობაში ჩართვამდე/კონფირმაციული კვლევისთვის სისხლის ნიმუშის აღება/დიაგნოსტიკა მკურნალობის მონიტორინგის პროცესში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მკურნალობა/წამლის გაცემის მონიტორინგი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900" dirty="0" smtClean="0">
                <a:latin typeface="Sylfaen" panose="010A0502050306030303" pitchFamily="18" charset="0"/>
              </a:rPr>
              <a:t>სააგენტოსთან ანგარიშგება (ყოველთვიურად)</a:t>
            </a:r>
            <a:endParaRPr lang="en-US" sz="900" dirty="0">
              <a:latin typeface="Sylfaen" panose="010A0502050306030303" pitchFamily="18" charset="0"/>
            </a:endParaRPr>
          </a:p>
        </p:txBody>
      </p:sp>
      <p:cxnSp>
        <p:nvCxnSpPr>
          <p:cNvPr id="82" name="Straight Arrow Connector 81"/>
          <p:cNvCxnSpPr>
            <a:stCxn id="7" idx="2"/>
            <a:endCxn id="19" idx="0"/>
          </p:cNvCxnSpPr>
          <p:nvPr/>
        </p:nvCxnSpPr>
        <p:spPr>
          <a:xfrm>
            <a:off x="7177883" y="2144144"/>
            <a:ext cx="9073" cy="74540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1339913" y="2068899"/>
            <a:ext cx="9053" cy="16732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1362486" y="2729613"/>
            <a:ext cx="0" cy="16749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1362486" y="3398065"/>
            <a:ext cx="3954" cy="1674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1362486" y="4164594"/>
            <a:ext cx="0" cy="16749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V="1">
            <a:off x="1511932" y="2062667"/>
            <a:ext cx="12068" cy="16450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1507405" y="2729614"/>
            <a:ext cx="4527" cy="16749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14" idx="4"/>
            <a:endCxn id="17" idx="0"/>
          </p:cNvCxnSpPr>
          <p:nvPr/>
        </p:nvCxnSpPr>
        <p:spPr>
          <a:xfrm>
            <a:off x="1507405" y="3398065"/>
            <a:ext cx="4527" cy="1674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17" idx="4"/>
            <a:endCxn id="15" idx="0"/>
          </p:cNvCxnSpPr>
          <p:nvPr/>
        </p:nvCxnSpPr>
        <p:spPr>
          <a:xfrm>
            <a:off x="1511932" y="4164594"/>
            <a:ext cx="0" cy="16749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5" idx="4"/>
            <a:endCxn id="18" idx="0"/>
          </p:cNvCxnSpPr>
          <p:nvPr/>
        </p:nvCxnSpPr>
        <p:spPr>
          <a:xfrm>
            <a:off x="1511932" y="4861711"/>
            <a:ext cx="4523" cy="16598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H="1" flipV="1">
            <a:off x="1720158" y="2068899"/>
            <a:ext cx="9054" cy="16732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1726204" y="2720560"/>
            <a:ext cx="0" cy="16749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1729212" y="3413995"/>
            <a:ext cx="0" cy="15156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1729212" y="4164594"/>
            <a:ext cx="0" cy="16749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1729212" y="4861711"/>
            <a:ext cx="0" cy="16598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1729212" y="5585988"/>
            <a:ext cx="0" cy="16598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5" idx="3"/>
            <a:endCxn id="30" idx="1"/>
          </p:cNvCxnSpPr>
          <p:nvPr/>
        </p:nvCxnSpPr>
        <p:spPr>
          <a:xfrm>
            <a:off x="2587782" y="1646209"/>
            <a:ext cx="138823" cy="7236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2480650" y="2532529"/>
            <a:ext cx="245954" cy="470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4" idx="6"/>
            <a:endCxn id="55" idx="1"/>
          </p:cNvCxnSpPr>
          <p:nvPr/>
        </p:nvCxnSpPr>
        <p:spPr>
          <a:xfrm flipV="1">
            <a:off x="2471596" y="3132921"/>
            <a:ext cx="255008" cy="108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7" idx="6"/>
            <a:endCxn id="56" idx="1"/>
          </p:cNvCxnSpPr>
          <p:nvPr/>
        </p:nvCxnSpPr>
        <p:spPr>
          <a:xfrm flipV="1">
            <a:off x="2480650" y="3864333"/>
            <a:ext cx="245954" cy="74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5" idx="6"/>
            <a:endCxn id="58" idx="1"/>
          </p:cNvCxnSpPr>
          <p:nvPr/>
        </p:nvCxnSpPr>
        <p:spPr>
          <a:xfrm>
            <a:off x="2480650" y="4596900"/>
            <a:ext cx="245954" cy="403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8" idx="6"/>
            <a:endCxn id="59" idx="1"/>
          </p:cNvCxnSpPr>
          <p:nvPr/>
        </p:nvCxnSpPr>
        <p:spPr>
          <a:xfrm flipV="1">
            <a:off x="2480649" y="5302725"/>
            <a:ext cx="245955" cy="411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6" idx="6"/>
            <a:endCxn id="60" idx="1"/>
          </p:cNvCxnSpPr>
          <p:nvPr/>
        </p:nvCxnSpPr>
        <p:spPr>
          <a:xfrm>
            <a:off x="2480649" y="6040173"/>
            <a:ext cx="245955" cy="208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4" idx="3"/>
            <a:endCxn id="28" idx="1"/>
          </p:cNvCxnSpPr>
          <p:nvPr/>
        </p:nvCxnSpPr>
        <p:spPr>
          <a:xfrm>
            <a:off x="5486417" y="639347"/>
            <a:ext cx="280636" cy="6331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V="1">
            <a:off x="8244680" y="1872010"/>
            <a:ext cx="274628" cy="53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8155674" y="3177743"/>
            <a:ext cx="363634" cy="733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ounded Rectangle 139"/>
          <p:cNvSpPr/>
          <p:nvPr/>
        </p:nvSpPr>
        <p:spPr>
          <a:xfrm>
            <a:off x="552260" y="6391747"/>
            <a:ext cx="5411668" cy="3820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Screening Module</a:t>
            </a:r>
            <a:endParaRPr lang="en-US" dirty="0"/>
          </a:p>
        </p:txBody>
      </p:sp>
      <p:sp>
        <p:nvSpPr>
          <p:cNvPr id="141" name="Rounded Rectangle 140"/>
          <p:cNvSpPr/>
          <p:nvPr/>
        </p:nvSpPr>
        <p:spPr>
          <a:xfrm>
            <a:off x="9533299" y="6391747"/>
            <a:ext cx="2413481" cy="382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Financial Module</a:t>
            </a:r>
            <a:endParaRPr lang="en-US" dirty="0"/>
          </a:p>
        </p:txBody>
      </p:sp>
      <p:sp>
        <p:nvSpPr>
          <p:cNvPr id="142" name="Rounded Rectangle 141"/>
          <p:cNvSpPr/>
          <p:nvPr/>
        </p:nvSpPr>
        <p:spPr>
          <a:xfrm>
            <a:off x="6509442" y="6391747"/>
            <a:ext cx="2937765" cy="382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Elimination C-Module</a:t>
            </a:r>
            <a:endParaRPr lang="en-US" dirty="0"/>
          </a:p>
        </p:txBody>
      </p:sp>
      <p:sp>
        <p:nvSpPr>
          <p:cNvPr id="143" name="Rounded Rectangle 142"/>
          <p:cNvSpPr/>
          <p:nvPr/>
        </p:nvSpPr>
        <p:spPr>
          <a:xfrm>
            <a:off x="7386117" y="4387880"/>
            <a:ext cx="2133594" cy="79670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E-system</a:t>
            </a:r>
            <a:endParaRPr lang="en-US" dirty="0"/>
          </a:p>
        </p:txBody>
      </p:sp>
      <p:cxnSp>
        <p:nvCxnSpPr>
          <p:cNvPr id="145" name="Straight Arrow Connector 144"/>
          <p:cNvCxnSpPr>
            <a:stCxn id="143" idx="2"/>
            <a:endCxn id="140" idx="3"/>
          </p:cNvCxnSpPr>
          <p:nvPr/>
        </p:nvCxnSpPr>
        <p:spPr>
          <a:xfrm flipH="1">
            <a:off x="5963928" y="5184585"/>
            <a:ext cx="2488986" cy="1398204"/>
          </a:xfrm>
          <a:prstGeom prst="straightConnector1">
            <a:avLst/>
          </a:prstGeom>
          <a:ln>
            <a:solidFill>
              <a:srgbClr val="C00000"/>
            </a:solidFill>
            <a:prstDash val="lgDashDot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stCxn id="143" idx="2"/>
            <a:endCxn id="142" idx="0"/>
          </p:cNvCxnSpPr>
          <p:nvPr/>
        </p:nvCxnSpPr>
        <p:spPr>
          <a:xfrm flipH="1">
            <a:off x="7978325" y="5184585"/>
            <a:ext cx="474589" cy="1207162"/>
          </a:xfrm>
          <a:prstGeom prst="straightConnector1">
            <a:avLst/>
          </a:prstGeom>
          <a:ln>
            <a:solidFill>
              <a:srgbClr val="C00000"/>
            </a:solidFill>
            <a:prstDash val="lgDashDot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43" idx="2"/>
            <a:endCxn id="141" idx="0"/>
          </p:cNvCxnSpPr>
          <p:nvPr/>
        </p:nvCxnSpPr>
        <p:spPr>
          <a:xfrm>
            <a:off x="8452914" y="5184585"/>
            <a:ext cx="2287126" cy="1207162"/>
          </a:xfrm>
          <a:prstGeom prst="straightConnector1">
            <a:avLst/>
          </a:prstGeom>
          <a:ln>
            <a:solidFill>
              <a:srgbClr val="C00000"/>
            </a:solidFill>
            <a:prstDash val="lgDashDot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Left Brace 153"/>
          <p:cNvSpPr/>
          <p:nvPr/>
        </p:nvSpPr>
        <p:spPr>
          <a:xfrm>
            <a:off x="208230" y="2451052"/>
            <a:ext cx="334983" cy="3589121"/>
          </a:xfrm>
          <a:prstGeom prst="leftBrac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6" name="Elbow Connector 155"/>
          <p:cNvCxnSpPr>
            <a:endCxn id="140" idx="1"/>
          </p:cNvCxnSpPr>
          <p:nvPr/>
        </p:nvCxnSpPr>
        <p:spPr>
          <a:xfrm rot="16200000" flipH="1">
            <a:off x="-806757" y="5223772"/>
            <a:ext cx="2309100" cy="408934"/>
          </a:xfrm>
          <a:prstGeom prst="bentConnector2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stCxn id="19" idx="4"/>
          </p:cNvCxnSpPr>
          <p:nvPr/>
        </p:nvCxnSpPr>
        <p:spPr>
          <a:xfrm>
            <a:off x="7186956" y="3465942"/>
            <a:ext cx="10543" cy="292580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urved Connector 164"/>
          <p:cNvCxnSpPr>
            <a:endCxn id="141" idx="0"/>
          </p:cNvCxnSpPr>
          <p:nvPr/>
        </p:nvCxnSpPr>
        <p:spPr>
          <a:xfrm>
            <a:off x="7296282" y="3476514"/>
            <a:ext cx="3443758" cy="2915233"/>
          </a:xfrm>
          <a:prstGeom prst="curved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026906" y="-76200"/>
            <a:ext cx="2960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C </a:t>
            </a:r>
            <a:r>
              <a:rPr lang="ka-GE" sz="1400" dirty="0" smtClean="0">
                <a:solidFill>
                  <a:schemeClr val="tx2">
                    <a:lumMod val="50000"/>
                  </a:schemeClr>
                </a:solidFill>
              </a:rPr>
              <a:t>ჰეპატიტის მართვა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35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175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Sylfaen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Ekaterine Adamia</cp:lastModifiedBy>
  <cp:revision>18</cp:revision>
  <cp:lastPrinted>2018-03-21T13:24:23Z</cp:lastPrinted>
  <dcterms:created xsi:type="dcterms:W3CDTF">2018-03-21T11:05:48Z</dcterms:created>
  <dcterms:modified xsi:type="dcterms:W3CDTF">2018-03-21T14:54:49Z</dcterms:modified>
</cp:coreProperties>
</file>